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0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165333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213046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306628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211665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142894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58296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412216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349740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17486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10025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53015B-B9C4-420B-954A-338FCAF03E1E}" type="datetimeFigureOut">
              <a:rPr kumimoji="1" lang="ja-JP" altLang="en-US" smtClean="0"/>
              <a:t>2018/12/6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415612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353015B-B9C4-420B-954A-338FCAF03E1E}" type="datetimeFigureOut">
              <a:rPr kumimoji="1" lang="ja-JP" altLang="en-US" smtClean="0"/>
              <a:t>2018/12/6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AACE310-17BD-45FF-B60E-3A98FFC796D2}" type="slidenum">
              <a:rPr kumimoji="1" lang="ja-JP" altLang="en-US" smtClean="0"/>
              <a:t>‹#›</a:t>
            </a:fld>
            <a:endParaRPr kumimoji="1" lang="ja-JP" altLang="en-US"/>
          </a:p>
        </p:txBody>
      </p:sp>
    </p:spTree>
    <p:extLst>
      <p:ext uri="{BB962C8B-B14F-4D97-AF65-F5344CB8AC3E}">
        <p14:creationId xmlns:p14="http://schemas.microsoft.com/office/powerpoint/2010/main" val="488655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43D5805-9E0F-488D-851C-6038797CE766}"/>
              </a:ext>
            </a:extLst>
          </p:cNvPr>
          <p:cNvSpPr txBox="1"/>
          <p:nvPr/>
        </p:nvSpPr>
        <p:spPr>
          <a:xfrm>
            <a:off x="-45922" y="-11468"/>
            <a:ext cx="7628782" cy="1644937"/>
          </a:xfrm>
          <a:prstGeom prst="rect">
            <a:avLst/>
          </a:prstGeom>
          <a:solidFill>
            <a:schemeClr val="accent6">
              <a:lumMod val="20000"/>
              <a:lumOff val="80000"/>
            </a:schemeClr>
          </a:solidFill>
        </p:spPr>
        <p:txBody>
          <a:bodyPr wrap="square" rtlCol="0">
            <a:spAutoFit/>
          </a:bodyPr>
          <a:lstStyle/>
          <a:p>
            <a:pPr algn="ctr"/>
            <a:endParaRPr kumimoji="1" lang="en-US" altLang="ja-JP" sz="971" b="1" dirty="0">
              <a:latin typeface="07ロゴたいぷゴシック7" panose="02000600000000000000" pitchFamily="50" charset="-128"/>
              <a:ea typeface="07ロゴたいぷゴシック7" panose="02000600000000000000" pitchFamily="50" charset="-128"/>
            </a:endParaRPr>
          </a:p>
          <a:p>
            <a:pPr algn="ctr"/>
            <a:endParaRPr kumimoji="1" lang="en-US" altLang="ja-JP" sz="1600" b="1" dirty="0">
              <a:latin typeface="07ロゴたいぷゴシック7" panose="02000600000000000000" pitchFamily="50" charset="-128"/>
              <a:ea typeface="07ロゴたいぷゴシック7" panose="02000600000000000000" pitchFamily="50" charset="-128"/>
            </a:endParaRPr>
          </a:p>
          <a:p>
            <a:pPr algn="ctr"/>
            <a:r>
              <a:rPr kumimoji="1" lang="ja-JP" altLang="en-US" sz="3200" b="1" dirty="0">
                <a:latin typeface="07ロゴたいぷゴシック7" panose="02000600000000000000" pitchFamily="50" charset="-128"/>
                <a:ea typeface="07ロゴたいぷゴシック7" panose="02000600000000000000" pitchFamily="50" charset="-128"/>
              </a:rPr>
              <a:t>陸前高田市ユニバーサル就労センター</a:t>
            </a:r>
            <a:endParaRPr kumimoji="1" lang="en-US" altLang="ja-JP" sz="3200" b="1" dirty="0">
              <a:latin typeface="07ロゴたいぷゴシック7" panose="02000600000000000000" pitchFamily="50" charset="-128"/>
              <a:ea typeface="07ロゴたいぷゴシック7" panose="02000600000000000000" pitchFamily="50" charset="-128"/>
            </a:endParaRPr>
          </a:p>
          <a:p>
            <a:pPr algn="ctr"/>
            <a:r>
              <a:rPr kumimoji="1" lang="ja-JP" altLang="en-US" sz="2159" b="1" dirty="0">
                <a:latin typeface="07ロゴたいぷゴシック7" panose="02000600000000000000" pitchFamily="50" charset="-128"/>
                <a:ea typeface="07ロゴたいぷゴシック7" panose="02000600000000000000" pitchFamily="50" charset="-128"/>
              </a:rPr>
              <a:t>～あなたの</a:t>
            </a:r>
            <a:r>
              <a:rPr kumimoji="1" lang="ja-JP" altLang="en-US" sz="2159" b="1" dirty="0">
                <a:solidFill>
                  <a:srgbClr val="C00000"/>
                </a:solidFill>
                <a:latin typeface="07ロゴたいぷゴシック7" panose="02000600000000000000" pitchFamily="50" charset="-128"/>
                <a:ea typeface="07ロゴたいぷゴシック7" panose="02000600000000000000" pitchFamily="50" charset="-128"/>
              </a:rPr>
              <a:t>「はたらきたい」</a:t>
            </a:r>
            <a:r>
              <a:rPr kumimoji="1" lang="ja-JP" altLang="en-US" sz="2159" b="1" dirty="0">
                <a:latin typeface="07ロゴたいぷゴシック7" panose="02000600000000000000" pitchFamily="50" charset="-128"/>
                <a:ea typeface="07ロゴたいぷゴシック7" panose="02000600000000000000" pitchFamily="50" charset="-128"/>
              </a:rPr>
              <a:t>を一緒に考えます～</a:t>
            </a:r>
            <a:endParaRPr kumimoji="1" lang="en-US" altLang="ja-JP" sz="2159" b="1" dirty="0">
              <a:latin typeface="07ロゴたいぷゴシック7" panose="02000600000000000000" pitchFamily="50" charset="-128"/>
              <a:ea typeface="07ロゴたいぷゴシック7" panose="02000600000000000000" pitchFamily="50" charset="-128"/>
            </a:endParaRPr>
          </a:p>
          <a:p>
            <a:pPr algn="ctr"/>
            <a:endParaRPr kumimoji="1" lang="en-US" altLang="ja-JP" sz="2159" b="1" dirty="0">
              <a:latin typeface="07ロゴたいぷゴシック7" panose="02000600000000000000" pitchFamily="50" charset="-128"/>
              <a:ea typeface="07ロゴたいぷゴシック7" panose="02000600000000000000" pitchFamily="50" charset="-128"/>
            </a:endParaRPr>
          </a:p>
        </p:txBody>
      </p:sp>
      <p:sp>
        <p:nvSpPr>
          <p:cNvPr id="10" name="テキスト ボックス 9">
            <a:extLst>
              <a:ext uri="{FF2B5EF4-FFF2-40B4-BE49-F238E27FC236}">
                <a16:creationId xmlns:a16="http://schemas.microsoft.com/office/drawing/2014/main" id="{7613B846-35B0-449E-9E7B-74486565E76C}"/>
              </a:ext>
            </a:extLst>
          </p:cNvPr>
          <p:cNvSpPr txBox="1"/>
          <p:nvPr/>
        </p:nvSpPr>
        <p:spPr>
          <a:xfrm>
            <a:off x="258888" y="5241201"/>
            <a:ext cx="7041899" cy="2424895"/>
          </a:xfrm>
          <a:prstGeom prst="rect">
            <a:avLst/>
          </a:prstGeom>
          <a:noFill/>
        </p:spPr>
        <p:txBody>
          <a:bodyPr wrap="square" rtlCol="0">
            <a:spAutoFit/>
          </a:bodyPr>
          <a:lstStyle/>
          <a:p>
            <a:pPr algn="ctr">
              <a:lnSpc>
                <a:spcPts val="3130"/>
              </a:lnSpc>
            </a:pPr>
            <a:r>
              <a:rPr kumimoji="1" lang="ja-JP" altLang="en-US" b="1" dirty="0">
                <a:solidFill>
                  <a:schemeClr val="accent6">
                    <a:lumMod val="50000"/>
                  </a:schemeClr>
                </a:solidFill>
                <a:latin typeface="07ロゴたいぷゴシック7" panose="02000600000000000000" pitchFamily="50" charset="-128"/>
                <a:ea typeface="07ロゴたいぷゴシック7" panose="02000600000000000000" pitchFamily="50" charset="-128"/>
              </a:rPr>
              <a:t>～おこころあたりはありませんか？～</a:t>
            </a:r>
            <a:endParaRPr kumimoji="1" lang="en-US" altLang="ja-JP" b="1" dirty="0">
              <a:solidFill>
                <a:schemeClr val="accent6">
                  <a:lumMod val="50000"/>
                </a:schemeClr>
              </a:solidFill>
              <a:latin typeface="07ロゴたいぷゴシック7" panose="02000600000000000000" pitchFamily="50" charset="-128"/>
              <a:ea typeface="07ロゴたいぷゴシック7" panose="02000600000000000000" pitchFamily="50" charset="-128"/>
            </a:endParaRPr>
          </a:p>
          <a:p>
            <a:pPr>
              <a:lnSpc>
                <a:spcPts val="3130"/>
              </a:lnSpc>
            </a:pPr>
            <a:r>
              <a:rPr kumimoji="1" lang="ja-JP" altLang="en-US" dirty="0">
                <a:latin typeface="07ロゴたいぷゴシック7" panose="02000600000000000000" pitchFamily="50" charset="-128"/>
                <a:ea typeface="07ロゴたいぷゴシック7" panose="02000600000000000000" pitchFamily="50" charset="-128"/>
              </a:rPr>
              <a:t>☑しごとをはじめたいけど、何からはじめていいか分からない！</a:t>
            </a:r>
            <a:endParaRPr kumimoji="1" lang="en-US" altLang="ja-JP" dirty="0">
              <a:latin typeface="07ロゴたいぷゴシック7" panose="02000600000000000000" pitchFamily="50" charset="-128"/>
              <a:ea typeface="07ロゴたいぷゴシック7" panose="02000600000000000000" pitchFamily="50" charset="-128"/>
            </a:endParaRPr>
          </a:p>
          <a:p>
            <a:pPr>
              <a:lnSpc>
                <a:spcPts val="3130"/>
              </a:lnSpc>
            </a:pPr>
            <a:r>
              <a:rPr kumimoji="1" lang="ja-JP" altLang="en-US" dirty="0">
                <a:latin typeface="07ロゴたいぷゴシック7" panose="02000600000000000000" pitchFamily="50" charset="-128"/>
                <a:ea typeface="07ロゴたいぷゴシック7" panose="02000600000000000000" pitchFamily="50" charset="-128"/>
              </a:rPr>
              <a:t>☑支援を受けたいけど、どこに行ったらいいか分からない！</a:t>
            </a:r>
            <a:endParaRPr kumimoji="1" lang="en-US" altLang="ja-JP" dirty="0">
              <a:latin typeface="07ロゴたいぷゴシック7" panose="02000600000000000000" pitchFamily="50" charset="-128"/>
              <a:ea typeface="07ロゴたいぷゴシック7" panose="02000600000000000000" pitchFamily="50" charset="-128"/>
            </a:endParaRPr>
          </a:p>
          <a:p>
            <a:pPr>
              <a:lnSpc>
                <a:spcPts val="3130"/>
              </a:lnSpc>
            </a:pPr>
            <a:r>
              <a:rPr kumimoji="1" lang="ja-JP" altLang="en-US" dirty="0">
                <a:latin typeface="07ロゴたいぷゴシック7" panose="02000600000000000000" pitchFamily="50" charset="-128"/>
                <a:ea typeface="07ロゴたいぷゴシック7" panose="02000600000000000000" pitchFamily="50" charset="-128"/>
              </a:rPr>
              <a:t>☑よくあるグループワークにいきなりの参加はしんどい！</a:t>
            </a:r>
            <a:endParaRPr kumimoji="1" lang="en-US" altLang="ja-JP" dirty="0">
              <a:latin typeface="07ロゴたいぷゴシック7" panose="02000600000000000000" pitchFamily="50" charset="-128"/>
              <a:ea typeface="07ロゴたいぷゴシック7" panose="02000600000000000000" pitchFamily="50" charset="-128"/>
            </a:endParaRPr>
          </a:p>
          <a:p>
            <a:pPr>
              <a:lnSpc>
                <a:spcPts val="3130"/>
              </a:lnSpc>
            </a:pPr>
            <a:r>
              <a:rPr kumimoji="1" lang="ja-JP" altLang="en-US" dirty="0">
                <a:latin typeface="07ロゴたいぷゴシック7" panose="02000600000000000000" pitchFamily="50" charset="-128"/>
                <a:ea typeface="07ロゴたいぷゴシック7" panose="02000600000000000000" pitchFamily="50" charset="-128"/>
              </a:rPr>
              <a:t>☑ひとりでは身動きできない！</a:t>
            </a:r>
            <a:endParaRPr kumimoji="1" lang="en-US" altLang="ja-JP" dirty="0">
              <a:latin typeface="07ロゴたいぷゴシック7" panose="02000600000000000000" pitchFamily="50" charset="-128"/>
              <a:ea typeface="07ロゴたいぷゴシック7" panose="02000600000000000000" pitchFamily="50" charset="-128"/>
            </a:endParaRPr>
          </a:p>
          <a:p>
            <a:pPr>
              <a:lnSpc>
                <a:spcPts val="3130"/>
              </a:lnSpc>
            </a:pPr>
            <a:r>
              <a:rPr kumimoji="1" lang="ja-JP" altLang="en-US" dirty="0">
                <a:latin typeface="07ロゴたいぷゴシック7" panose="02000600000000000000" pitchFamily="50" charset="-128"/>
                <a:ea typeface="07ロゴたいぷゴシック7" panose="02000600000000000000" pitchFamily="50" charset="-128"/>
              </a:rPr>
              <a:t>☑ブランクが長くて、すべてにおいて不安！</a:t>
            </a:r>
            <a:endParaRPr kumimoji="1" lang="en-US" altLang="ja-JP" dirty="0">
              <a:latin typeface="07ロゴたいぷゴシック7" panose="02000600000000000000" pitchFamily="50" charset="-128"/>
              <a:ea typeface="07ロゴたいぷゴシック7" panose="02000600000000000000" pitchFamily="50" charset="-128"/>
            </a:endParaRPr>
          </a:p>
        </p:txBody>
      </p:sp>
      <p:sp>
        <p:nvSpPr>
          <p:cNvPr id="11" name="テキスト ボックス 10">
            <a:extLst>
              <a:ext uri="{FF2B5EF4-FFF2-40B4-BE49-F238E27FC236}">
                <a16:creationId xmlns:a16="http://schemas.microsoft.com/office/drawing/2014/main" id="{0FC1EA02-77CC-4DB7-A4DA-DE97CAB98761}"/>
              </a:ext>
            </a:extLst>
          </p:cNvPr>
          <p:cNvSpPr txBox="1"/>
          <p:nvPr/>
        </p:nvSpPr>
        <p:spPr>
          <a:xfrm>
            <a:off x="1686749" y="8602868"/>
            <a:ext cx="4301275" cy="584775"/>
          </a:xfrm>
          <a:prstGeom prst="rect">
            <a:avLst/>
          </a:prstGeom>
          <a:noFill/>
        </p:spPr>
        <p:txBody>
          <a:bodyPr wrap="square" rtlCol="0">
            <a:spAutoFit/>
          </a:bodyPr>
          <a:lstStyle/>
          <a:p>
            <a:r>
              <a:rPr kumimoji="1" lang="ja-JP" altLang="en-US" sz="3200" b="1" dirty="0">
                <a:solidFill>
                  <a:srgbClr val="FF0000"/>
                </a:solidFill>
                <a:latin typeface="07ロゴたいぷゴシック7" panose="02000600000000000000" pitchFamily="50" charset="-128"/>
                <a:ea typeface="07ロゴたいぷゴシック7" panose="02000600000000000000" pitchFamily="50" charset="-128"/>
              </a:rPr>
              <a:t>●●</a:t>
            </a:r>
            <a:r>
              <a:rPr kumimoji="1" lang="en-US" altLang="ja-JP" sz="3200" b="1" dirty="0">
                <a:solidFill>
                  <a:srgbClr val="FF0000"/>
                </a:solidFill>
                <a:latin typeface="07ロゴたいぷゴシック7" panose="02000600000000000000" pitchFamily="50" charset="-128"/>
                <a:ea typeface="07ロゴたいぷゴシック7" panose="02000600000000000000" pitchFamily="50" charset="-128"/>
              </a:rPr>
              <a:t>-</a:t>
            </a:r>
            <a:r>
              <a:rPr kumimoji="1" lang="ja-JP" altLang="en-US" sz="3200" b="1" dirty="0">
                <a:solidFill>
                  <a:srgbClr val="FF0000"/>
                </a:solidFill>
                <a:latin typeface="07ロゴたいぷゴシック7" panose="02000600000000000000" pitchFamily="50" charset="-128"/>
                <a:ea typeface="07ロゴたいぷゴシック7" panose="02000600000000000000" pitchFamily="50" charset="-128"/>
              </a:rPr>
              <a:t> ●● </a:t>
            </a:r>
            <a:r>
              <a:rPr kumimoji="1" lang="en-US" altLang="ja-JP" sz="3200" b="1" dirty="0">
                <a:solidFill>
                  <a:srgbClr val="FF0000"/>
                </a:solidFill>
                <a:latin typeface="07ロゴたいぷゴシック7" panose="02000600000000000000" pitchFamily="50" charset="-128"/>
                <a:ea typeface="07ロゴたいぷゴシック7" panose="02000600000000000000" pitchFamily="50" charset="-128"/>
              </a:rPr>
              <a:t>-</a:t>
            </a:r>
            <a:r>
              <a:rPr kumimoji="1" lang="ja-JP" altLang="en-US" sz="3200" b="1" dirty="0">
                <a:solidFill>
                  <a:srgbClr val="FF0000"/>
                </a:solidFill>
                <a:latin typeface="07ロゴたいぷゴシック7" panose="02000600000000000000" pitchFamily="50" charset="-128"/>
                <a:ea typeface="07ロゴたいぷゴシック7" panose="02000600000000000000" pitchFamily="50" charset="-128"/>
              </a:rPr>
              <a:t> ●●</a:t>
            </a:r>
            <a:endParaRPr kumimoji="1" lang="en-US" altLang="ja-JP" sz="3200" b="1" dirty="0">
              <a:solidFill>
                <a:srgbClr val="FF0000"/>
              </a:solidFill>
              <a:latin typeface="07ロゴたいぷゴシック7" panose="02000600000000000000" pitchFamily="50" charset="-128"/>
              <a:ea typeface="07ロゴたいぷゴシック7" panose="02000600000000000000" pitchFamily="50" charset="-128"/>
            </a:endParaRPr>
          </a:p>
        </p:txBody>
      </p:sp>
      <p:pic>
        <p:nvPicPr>
          <p:cNvPr id="1044" name="Picture 20" descr="糸電話">
            <a:extLst>
              <a:ext uri="{FF2B5EF4-FFF2-40B4-BE49-F238E27FC236}">
                <a16:creationId xmlns:a16="http://schemas.microsoft.com/office/drawing/2014/main" id="{06A89F7B-400D-46B1-BB04-0F90156D720D}"/>
              </a:ext>
            </a:extLst>
          </p:cNvPr>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3445" y="8602868"/>
            <a:ext cx="1377494" cy="1377494"/>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75580321-EDB0-4716-AE66-37F02DC2A407}"/>
              </a:ext>
            </a:extLst>
          </p:cNvPr>
          <p:cNvSpPr txBox="1"/>
          <p:nvPr/>
        </p:nvSpPr>
        <p:spPr>
          <a:xfrm>
            <a:off x="1756229" y="9092660"/>
            <a:ext cx="5890287" cy="830997"/>
          </a:xfrm>
          <a:prstGeom prst="rect">
            <a:avLst/>
          </a:prstGeom>
          <a:noFill/>
        </p:spPr>
        <p:txBody>
          <a:bodyPr wrap="square" rtlCol="0">
            <a:spAutoFit/>
          </a:bodyPr>
          <a:lstStyle/>
          <a:p>
            <a:r>
              <a:rPr kumimoji="1" lang="en-US" altLang="ja-JP" sz="2400" b="1" dirty="0">
                <a:solidFill>
                  <a:srgbClr val="FF0000"/>
                </a:solidFill>
                <a:latin typeface="07ロゴたいぷゴシック7" panose="02000600000000000000" pitchFamily="50" charset="-128"/>
                <a:ea typeface="07ロゴたいぷゴシック7" panose="02000600000000000000" pitchFamily="50" charset="-128"/>
              </a:rPr>
              <a:t>info@uwc-rikuzentakata.jp</a:t>
            </a:r>
          </a:p>
          <a:p>
            <a:r>
              <a:rPr kumimoji="1" lang="en-US" altLang="ja-JP" sz="2400" b="1" dirty="0">
                <a:solidFill>
                  <a:srgbClr val="FF0000"/>
                </a:solidFill>
                <a:latin typeface="07ロゴたいぷゴシック7" panose="02000600000000000000" pitchFamily="50" charset="-128"/>
                <a:ea typeface="07ロゴたいぷゴシック7" panose="02000600000000000000" pitchFamily="50" charset="-128"/>
              </a:rPr>
              <a:t>http://www. uwc-rikuzentakata.jp</a:t>
            </a:r>
            <a:endParaRPr kumimoji="1" lang="ja-JP" altLang="en-US" sz="2400" b="1" dirty="0">
              <a:solidFill>
                <a:srgbClr val="FF0000"/>
              </a:solidFill>
              <a:latin typeface="07ロゴたいぷゴシック7" panose="02000600000000000000" pitchFamily="50" charset="-128"/>
              <a:ea typeface="07ロゴたいぷゴシック7" panose="02000600000000000000" pitchFamily="50" charset="-128"/>
            </a:endParaRPr>
          </a:p>
        </p:txBody>
      </p:sp>
      <p:sp>
        <p:nvSpPr>
          <p:cNvPr id="3" name="テキスト ボックス 2">
            <a:extLst>
              <a:ext uri="{FF2B5EF4-FFF2-40B4-BE49-F238E27FC236}">
                <a16:creationId xmlns:a16="http://schemas.microsoft.com/office/drawing/2014/main" id="{7AE5B898-919B-4A09-B067-05831D40B809}"/>
              </a:ext>
            </a:extLst>
          </p:cNvPr>
          <p:cNvSpPr txBox="1"/>
          <p:nvPr/>
        </p:nvSpPr>
        <p:spPr>
          <a:xfrm>
            <a:off x="373987" y="10331855"/>
            <a:ext cx="6926800" cy="266676"/>
          </a:xfrm>
          <a:prstGeom prst="rect">
            <a:avLst/>
          </a:prstGeom>
          <a:noFill/>
        </p:spPr>
        <p:txBody>
          <a:bodyPr wrap="square" rtlCol="0">
            <a:spAutoFit/>
          </a:bodyPr>
          <a:lstStyle/>
          <a:p>
            <a:pPr algn="ctr"/>
            <a:r>
              <a:rPr kumimoji="1" lang="ja-JP" altLang="en-US" sz="1133" b="1" dirty="0">
                <a:latin typeface="07ロゴたいぷゴシック7" panose="02000600000000000000" pitchFamily="50" charset="-128"/>
                <a:ea typeface="07ロゴたいぷゴシック7" panose="02000600000000000000" pitchFamily="50" charset="-128"/>
              </a:rPr>
              <a:t>陸前高田市</a:t>
            </a:r>
          </a:p>
        </p:txBody>
      </p:sp>
      <p:sp>
        <p:nvSpPr>
          <p:cNvPr id="19" name="テキスト ボックス 18">
            <a:extLst>
              <a:ext uri="{FF2B5EF4-FFF2-40B4-BE49-F238E27FC236}">
                <a16:creationId xmlns:a16="http://schemas.microsoft.com/office/drawing/2014/main" id="{A2A6FE47-507C-4DE5-9BE0-C0AFA909D2DE}"/>
              </a:ext>
            </a:extLst>
          </p:cNvPr>
          <p:cNvSpPr txBox="1"/>
          <p:nvPr/>
        </p:nvSpPr>
        <p:spPr>
          <a:xfrm>
            <a:off x="0" y="7753250"/>
            <a:ext cx="7559675" cy="756874"/>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159" b="1" dirty="0">
                <a:solidFill>
                  <a:schemeClr val="accent6">
                    <a:lumMod val="50000"/>
                  </a:schemeClr>
                </a:solidFill>
                <a:latin typeface="07ロゴたいぷゴシック7" panose="02000600000000000000" pitchFamily="50" charset="-128"/>
                <a:ea typeface="07ロゴたいぷゴシック7" panose="02000600000000000000" pitchFamily="50" charset="-128"/>
              </a:rPr>
              <a:t>どなたでもご利用いただけます</a:t>
            </a:r>
            <a:endParaRPr kumimoji="1" lang="en-US" altLang="ja-JP" sz="2159" b="1" dirty="0">
              <a:solidFill>
                <a:schemeClr val="accent6">
                  <a:lumMod val="50000"/>
                </a:schemeClr>
              </a:solidFill>
              <a:latin typeface="07ロゴたいぷゴシック7" panose="02000600000000000000" pitchFamily="50" charset="-128"/>
              <a:ea typeface="07ロゴたいぷゴシック7" panose="02000600000000000000" pitchFamily="50" charset="-128"/>
            </a:endParaRPr>
          </a:p>
          <a:p>
            <a:pPr algn="ctr"/>
            <a:r>
              <a:rPr kumimoji="1" lang="ja-JP" altLang="en-US" sz="2159" b="1" dirty="0">
                <a:solidFill>
                  <a:schemeClr val="accent6">
                    <a:lumMod val="50000"/>
                  </a:schemeClr>
                </a:solidFill>
                <a:latin typeface="07ロゴたいぷゴシック7" panose="02000600000000000000" pitchFamily="50" charset="-128"/>
                <a:ea typeface="07ロゴたいぷゴシック7" panose="02000600000000000000" pitchFamily="50" charset="-128"/>
              </a:rPr>
              <a:t>市外の方もお近くであればご利用ください</a:t>
            </a:r>
            <a:endParaRPr kumimoji="1" lang="en-US" altLang="ja-JP" sz="2159" b="1" dirty="0">
              <a:solidFill>
                <a:schemeClr val="accent6">
                  <a:lumMod val="50000"/>
                </a:schemeClr>
              </a:solidFill>
              <a:latin typeface="07ロゴたいぷゴシック7" panose="02000600000000000000" pitchFamily="50" charset="-128"/>
              <a:ea typeface="07ロゴたいぷゴシック7" panose="02000600000000000000" pitchFamily="50" charset="-128"/>
            </a:endParaRPr>
          </a:p>
        </p:txBody>
      </p:sp>
      <p:pic>
        <p:nvPicPr>
          <p:cNvPr id="6" name="図 5">
            <a:extLst>
              <a:ext uri="{FF2B5EF4-FFF2-40B4-BE49-F238E27FC236}">
                <a16:creationId xmlns:a16="http://schemas.microsoft.com/office/drawing/2014/main" id="{5899B561-10DD-45A3-AE09-B8F2FF1153A2}"/>
              </a:ext>
            </a:extLst>
          </p:cNvPr>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44481" y="1400198"/>
            <a:ext cx="687711" cy="676249"/>
          </a:xfrm>
          <a:prstGeom prst="rect">
            <a:avLst/>
          </a:prstGeom>
        </p:spPr>
      </p:pic>
      <p:pic>
        <p:nvPicPr>
          <p:cNvPr id="21" name="図 20">
            <a:extLst>
              <a:ext uri="{FF2B5EF4-FFF2-40B4-BE49-F238E27FC236}">
                <a16:creationId xmlns:a16="http://schemas.microsoft.com/office/drawing/2014/main" id="{757BC690-603B-466F-9826-4DF37A855E9E}"/>
              </a:ext>
            </a:extLst>
          </p:cNvPr>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958539" y="1002495"/>
            <a:ext cx="521371" cy="512681"/>
          </a:xfrm>
          <a:prstGeom prst="rect">
            <a:avLst/>
          </a:prstGeom>
        </p:spPr>
      </p:pic>
      <p:pic>
        <p:nvPicPr>
          <p:cNvPr id="7" name="図 6">
            <a:extLst>
              <a:ext uri="{FF2B5EF4-FFF2-40B4-BE49-F238E27FC236}">
                <a16:creationId xmlns:a16="http://schemas.microsoft.com/office/drawing/2014/main" id="{881834D8-F8C6-48FA-BC5A-3BFDF6D7DE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981" y="2759845"/>
            <a:ext cx="6319558" cy="1251273"/>
          </a:xfrm>
          <a:prstGeom prst="rect">
            <a:avLst/>
          </a:prstGeom>
        </p:spPr>
      </p:pic>
      <p:sp>
        <p:nvSpPr>
          <p:cNvPr id="17" name="テキスト ボックス 16">
            <a:extLst>
              <a:ext uri="{FF2B5EF4-FFF2-40B4-BE49-F238E27FC236}">
                <a16:creationId xmlns:a16="http://schemas.microsoft.com/office/drawing/2014/main" id="{1FE7AB62-857D-4709-8EE1-FC490E1393AA}"/>
              </a:ext>
            </a:extLst>
          </p:cNvPr>
          <p:cNvSpPr txBox="1"/>
          <p:nvPr/>
        </p:nvSpPr>
        <p:spPr>
          <a:xfrm>
            <a:off x="1022595" y="1415559"/>
            <a:ext cx="5556005" cy="1168539"/>
          </a:xfrm>
          <a:prstGeom prst="ellipse">
            <a:avLst/>
          </a:prstGeom>
          <a:solidFill>
            <a:schemeClr val="accent6">
              <a:lumMod val="50000"/>
            </a:schemeClr>
          </a:solidFill>
        </p:spPr>
        <p:txBody>
          <a:bodyPr wrap="square" rtlCol="0">
            <a:spAutoFit/>
          </a:bodyPr>
          <a:lstStyle/>
          <a:p>
            <a:pPr algn="ctr"/>
            <a:r>
              <a:rPr kumimoji="1" lang="ja-JP" altLang="en-US" sz="2400" b="1" dirty="0">
                <a:solidFill>
                  <a:schemeClr val="bg1"/>
                </a:solidFill>
                <a:latin typeface="07ロゴたいぷゴシック7" panose="02000600000000000000" pitchFamily="50" charset="-128"/>
                <a:ea typeface="07ロゴたいぷゴシック7" panose="02000600000000000000" pitchFamily="50" charset="-128"/>
              </a:rPr>
              <a:t>平成</a:t>
            </a:r>
            <a:r>
              <a:rPr kumimoji="1" lang="en-US" altLang="ja-JP" sz="2400" b="1" dirty="0">
                <a:solidFill>
                  <a:schemeClr val="bg1"/>
                </a:solidFill>
                <a:latin typeface="07ロゴたいぷゴシック7" panose="02000600000000000000" pitchFamily="50" charset="-128"/>
                <a:ea typeface="07ロゴたいぷゴシック7" panose="02000600000000000000" pitchFamily="50" charset="-128"/>
              </a:rPr>
              <a:t>31</a:t>
            </a:r>
            <a:r>
              <a:rPr kumimoji="1" lang="ja-JP" altLang="en-US" sz="2400" b="1" dirty="0">
                <a:solidFill>
                  <a:schemeClr val="bg1"/>
                </a:solidFill>
                <a:latin typeface="07ロゴたいぷゴシック7" panose="02000600000000000000" pitchFamily="50" charset="-128"/>
                <a:ea typeface="07ロゴたいぷゴシック7" panose="02000600000000000000" pitchFamily="50" charset="-128"/>
              </a:rPr>
              <a:t>年１月</a:t>
            </a:r>
            <a:r>
              <a:rPr kumimoji="1" lang="en-US" altLang="ja-JP" sz="2400" b="1" dirty="0">
                <a:solidFill>
                  <a:schemeClr val="bg1"/>
                </a:solidFill>
                <a:latin typeface="07ロゴたいぷゴシック7" panose="02000600000000000000" pitchFamily="50" charset="-128"/>
                <a:ea typeface="07ロゴたいぷゴシック7" panose="02000600000000000000" pitchFamily="50" charset="-128"/>
              </a:rPr>
              <a:t>15</a:t>
            </a:r>
            <a:r>
              <a:rPr kumimoji="1" lang="ja-JP" altLang="en-US" sz="2400" b="1" dirty="0">
                <a:solidFill>
                  <a:schemeClr val="bg1"/>
                </a:solidFill>
                <a:latin typeface="07ロゴたいぷゴシック7" panose="02000600000000000000" pitchFamily="50" charset="-128"/>
                <a:ea typeface="07ロゴたいぷゴシック7" panose="02000600000000000000" pitchFamily="50" charset="-128"/>
              </a:rPr>
              <a:t>日（火）からスタート！</a:t>
            </a:r>
            <a:endParaRPr kumimoji="1" lang="en-US" altLang="ja-JP" sz="2400" b="1"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20" name="テキスト ボックス 19">
            <a:extLst>
              <a:ext uri="{FF2B5EF4-FFF2-40B4-BE49-F238E27FC236}">
                <a16:creationId xmlns:a16="http://schemas.microsoft.com/office/drawing/2014/main" id="{3996D7F9-E51D-44E9-AC43-D9CE7D0A0478}"/>
              </a:ext>
            </a:extLst>
          </p:cNvPr>
          <p:cNvSpPr txBox="1"/>
          <p:nvPr/>
        </p:nvSpPr>
        <p:spPr>
          <a:xfrm>
            <a:off x="215200" y="3973536"/>
            <a:ext cx="7085587" cy="1630767"/>
          </a:xfrm>
          <a:prstGeom prst="rect">
            <a:avLst/>
          </a:prstGeom>
          <a:noFill/>
        </p:spPr>
        <p:txBody>
          <a:bodyPr wrap="square" rtlCol="0">
            <a:spAutoFit/>
          </a:bodyPr>
          <a:lstStyle/>
          <a:p>
            <a:pPr>
              <a:lnSpc>
                <a:spcPts val="3130"/>
              </a:lnSpc>
            </a:pPr>
            <a:r>
              <a:rPr kumimoji="1" lang="ja-JP" altLang="en-US" sz="1835" dirty="0">
                <a:latin typeface="07ロゴたいぷゴシック7" panose="02000600000000000000" pitchFamily="50" charset="-128"/>
                <a:ea typeface="07ロゴたいぷゴシック7" panose="02000600000000000000" pitchFamily="50" charset="-128"/>
              </a:rPr>
              <a:t>はたらきたいけど、さまざまな理由で一歩をふみだすことができなくなっている人が増えています。ユニバーサル就労センターでは、働くことに関するさまざまなご相談や支援を行います。</a:t>
            </a:r>
            <a:endParaRPr kumimoji="1" lang="en-US" altLang="ja-JP" sz="1835" dirty="0">
              <a:latin typeface="07ロゴたいぷゴシック7" panose="02000600000000000000" pitchFamily="50" charset="-128"/>
              <a:ea typeface="07ロゴたいぷゴシック7" panose="02000600000000000000" pitchFamily="50" charset="-128"/>
            </a:endParaRPr>
          </a:p>
          <a:p>
            <a:pPr>
              <a:lnSpc>
                <a:spcPts val="3130"/>
              </a:lnSpc>
            </a:pPr>
            <a:endParaRPr kumimoji="1" lang="en-US" altLang="ja-JP" sz="1835" dirty="0">
              <a:latin typeface="07ロゴたいぷゴシック7" panose="02000600000000000000" pitchFamily="50" charset="-128"/>
              <a:ea typeface="07ロゴたいぷゴシック7" panose="02000600000000000000" pitchFamily="50" charset="-128"/>
            </a:endParaRPr>
          </a:p>
        </p:txBody>
      </p:sp>
    </p:spTree>
    <p:extLst>
      <p:ext uri="{BB962C8B-B14F-4D97-AF65-F5344CB8AC3E}">
        <p14:creationId xmlns:p14="http://schemas.microsoft.com/office/powerpoint/2010/main" val="17358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B7321-B1EC-4694-BFB4-4ACC2BE1E750}"/>
              </a:ext>
            </a:extLst>
          </p:cNvPr>
          <p:cNvSpPr>
            <a:spLocks noGrp="1"/>
          </p:cNvSpPr>
          <p:nvPr>
            <p:ph type="title"/>
          </p:nvPr>
        </p:nvSpPr>
        <p:spPr>
          <a:xfrm>
            <a:off x="360310" y="130863"/>
            <a:ext cx="6775553" cy="493254"/>
          </a:xfrm>
          <a:prstGeom prst="roundRect">
            <a:avLst/>
          </a:prstGeom>
          <a:solidFill>
            <a:schemeClr val="accent6">
              <a:lumMod val="60000"/>
              <a:lumOff val="40000"/>
            </a:schemeClr>
          </a:solidFill>
          <a:ln w="28575">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anchor="t">
            <a:normAutofit/>
          </a:bodyPr>
          <a:lstStyle/>
          <a:p>
            <a:pPr>
              <a:lnSpc>
                <a:spcPct val="100000"/>
              </a:lnSpc>
            </a:pPr>
            <a:r>
              <a:rPr lang="ja-JP" altLang="en-US" sz="1800" dirty="0">
                <a:latin typeface="07ロゴたいぷゴシック7" panose="02000600000000000000" pitchFamily="50" charset="-128"/>
                <a:ea typeface="07ロゴたいぷゴシック7" panose="02000600000000000000" pitchFamily="50" charset="-128"/>
              </a:rPr>
              <a:t>センターの利用の流れ</a:t>
            </a:r>
          </a:p>
        </p:txBody>
      </p:sp>
      <p:sp>
        <p:nvSpPr>
          <p:cNvPr id="7" name="テキスト ボックス 6">
            <a:extLst>
              <a:ext uri="{FF2B5EF4-FFF2-40B4-BE49-F238E27FC236}">
                <a16:creationId xmlns:a16="http://schemas.microsoft.com/office/drawing/2014/main" id="{9EBD29D1-1073-4890-809D-F06503BE5121}"/>
              </a:ext>
            </a:extLst>
          </p:cNvPr>
          <p:cNvSpPr txBox="1"/>
          <p:nvPr/>
        </p:nvSpPr>
        <p:spPr>
          <a:xfrm>
            <a:off x="360310" y="705989"/>
            <a:ext cx="6775553" cy="740011"/>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お電話（●●）またはメール（●●）にて初回面談のご予約をお取りください。</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センターに来所するのがむずかしい場合は、ご自宅かお近くまで行くことも可能です。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3" name="テキスト ボックス 2">
            <a:extLst>
              <a:ext uri="{FF2B5EF4-FFF2-40B4-BE49-F238E27FC236}">
                <a16:creationId xmlns:a16="http://schemas.microsoft.com/office/drawing/2014/main" id="{6EA474FD-579A-44B5-9A1D-ACA9D8319D02}"/>
              </a:ext>
            </a:extLst>
          </p:cNvPr>
          <p:cNvSpPr txBox="1"/>
          <p:nvPr/>
        </p:nvSpPr>
        <p:spPr>
          <a:xfrm>
            <a:off x="360309" y="8646233"/>
            <a:ext cx="3744831" cy="1371081"/>
          </a:xfrm>
          <a:prstGeom prst="rect">
            <a:avLst/>
          </a:prstGeom>
          <a:noFill/>
        </p:spPr>
        <p:txBody>
          <a:bodyPr wrap="square" rtlCol="0">
            <a:spAutoFit/>
          </a:bodyPr>
          <a:lstStyle/>
          <a:p>
            <a:r>
              <a:rPr kumimoji="1" lang="en-US" altLang="zh-TW" sz="1187" dirty="0">
                <a:latin typeface="07ロゴたいぷゴシック7" panose="02000600000000000000" pitchFamily="50" charset="-128"/>
                <a:ea typeface="07ロゴたいぷゴシック7" panose="02000600000000000000" pitchFamily="50" charset="-128"/>
              </a:rPr>
              <a:t>&lt;</a:t>
            </a:r>
            <a:r>
              <a:rPr kumimoji="1" lang="ja-JP" altLang="en-US" sz="1187" dirty="0">
                <a:latin typeface="07ロゴたいぷゴシック7" panose="02000600000000000000" pitchFamily="50" charset="-128"/>
                <a:ea typeface="07ロゴたいぷゴシック7" panose="02000600000000000000" pitchFamily="50" charset="-128"/>
              </a:rPr>
              <a:t>陸前高田市ユニバーサル就労センター＞</a:t>
            </a:r>
            <a:endParaRPr kumimoji="1" lang="en-US" altLang="ja-JP" sz="1187" dirty="0">
              <a:latin typeface="07ロゴたいぷゴシック7" panose="02000600000000000000" pitchFamily="50" charset="-128"/>
              <a:ea typeface="07ロゴたいぷゴシック7" panose="02000600000000000000" pitchFamily="50" charset="-128"/>
            </a:endParaRPr>
          </a:p>
          <a:p>
            <a:r>
              <a:rPr kumimoji="1" lang="ja-JP" altLang="en-US" sz="1187" dirty="0">
                <a:latin typeface="07ロゴたいぷゴシック7" panose="02000600000000000000" pitchFamily="50" charset="-128"/>
                <a:ea typeface="07ロゴたいぷゴシック7" panose="02000600000000000000" pitchFamily="50" charset="-128"/>
              </a:rPr>
              <a:t>開所時間　平日</a:t>
            </a:r>
            <a:r>
              <a:rPr kumimoji="1" lang="en-US" altLang="ja-JP" sz="1187" dirty="0">
                <a:latin typeface="07ロゴたいぷゴシック7" panose="02000600000000000000" pitchFamily="50" charset="-128"/>
                <a:ea typeface="07ロゴたいぷゴシック7" panose="02000600000000000000" pitchFamily="50" charset="-128"/>
              </a:rPr>
              <a:t>11</a:t>
            </a:r>
            <a:r>
              <a:rPr kumimoji="1" lang="ja-JP" altLang="en-US" sz="1187" dirty="0">
                <a:latin typeface="07ロゴたいぷゴシック7" panose="02000600000000000000" pitchFamily="50" charset="-128"/>
                <a:ea typeface="07ロゴたいぷゴシック7" panose="02000600000000000000" pitchFamily="50" charset="-128"/>
              </a:rPr>
              <a:t>時～</a:t>
            </a:r>
            <a:r>
              <a:rPr kumimoji="1" lang="en-US" altLang="ja-JP" sz="1187" dirty="0">
                <a:latin typeface="07ロゴたいぷゴシック7" panose="02000600000000000000" pitchFamily="50" charset="-128"/>
                <a:ea typeface="07ロゴたいぷゴシック7" panose="02000600000000000000" pitchFamily="50" charset="-128"/>
              </a:rPr>
              <a:t>19</a:t>
            </a:r>
            <a:r>
              <a:rPr kumimoji="1" lang="ja-JP" altLang="en-US" sz="1187" dirty="0">
                <a:latin typeface="07ロゴたいぷゴシック7" panose="02000600000000000000" pitchFamily="50" charset="-128"/>
                <a:ea typeface="07ロゴたいぷゴシック7" panose="02000600000000000000" pitchFamily="50" charset="-128"/>
              </a:rPr>
              <a:t>時</a:t>
            </a:r>
            <a:endParaRPr kumimoji="1" lang="en-US" altLang="ja-JP" sz="1187" dirty="0">
              <a:latin typeface="07ロゴたいぷゴシック7" panose="02000600000000000000" pitchFamily="50" charset="-128"/>
              <a:ea typeface="07ロゴたいぷゴシック7" panose="02000600000000000000" pitchFamily="50" charset="-128"/>
            </a:endParaRPr>
          </a:p>
          <a:p>
            <a:r>
              <a:rPr kumimoji="1" lang="en-US" altLang="ja-JP" sz="1187" dirty="0">
                <a:latin typeface="07ロゴたいぷゴシック7" panose="02000600000000000000" pitchFamily="50" charset="-128"/>
                <a:ea typeface="07ロゴたいぷゴシック7" panose="02000600000000000000" pitchFamily="50" charset="-128"/>
              </a:rPr>
              <a:t>※</a:t>
            </a:r>
            <a:r>
              <a:rPr kumimoji="1" lang="ja-JP" altLang="en-US" sz="1187" dirty="0">
                <a:latin typeface="07ロゴたいぷゴシック7" panose="02000600000000000000" pitchFamily="50" charset="-128"/>
                <a:ea typeface="07ロゴたいぷゴシック7" panose="02000600000000000000" pitchFamily="50" charset="-128"/>
              </a:rPr>
              <a:t>月に</a:t>
            </a:r>
            <a:r>
              <a:rPr kumimoji="1" lang="en-US" altLang="ja-JP" sz="1187" dirty="0">
                <a:latin typeface="07ロゴたいぷゴシック7" panose="02000600000000000000" pitchFamily="50" charset="-128"/>
                <a:ea typeface="07ロゴたいぷゴシック7" panose="02000600000000000000" pitchFamily="50" charset="-128"/>
              </a:rPr>
              <a:t>1</a:t>
            </a:r>
            <a:r>
              <a:rPr kumimoji="1" lang="ja-JP" altLang="en-US" sz="1187" dirty="0">
                <a:latin typeface="07ロゴたいぷゴシック7" panose="02000600000000000000" pitchFamily="50" charset="-128"/>
                <a:ea typeface="07ロゴたいぷゴシック7" panose="02000600000000000000" pitchFamily="50" charset="-128"/>
              </a:rPr>
              <a:t>回土曜日相談会があります。ホームページまたは</a:t>
            </a:r>
            <a:r>
              <a:rPr kumimoji="1" lang="en-US" altLang="ja-JP" sz="1187" dirty="0">
                <a:latin typeface="07ロゴたいぷゴシック7" panose="02000600000000000000" pitchFamily="50" charset="-128"/>
                <a:ea typeface="07ロゴたいぷゴシック7" panose="02000600000000000000" pitchFamily="50" charset="-128"/>
              </a:rPr>
              <a:t>Facebook</a:t>
            </a:r>
            <a:r>
              <a:rPr kumimoji="1" lang="ja-JP" altLang="en-US" sz="1187" dirty="0">
                <a:latin typeface="07ロゴたいぷゴシック7" panose="02000600000000000000" pitchFamily="50" charset="-128"/>
                <a:ea typeface="07ロゴたいぷゴシック7" panose="02000600000000000000" pitchFamily="50" charset="-128"/>
              </a:rPr>
              <a:t>を</a:t>
            </a:r>
            <a:r>
              <a:rPr kumimoji="1" lang="en-US" altLang="ja-JP" sz="1187" dirty="0">
                <a:latin typeface="07ロゴたいぷゴシック7" panose="02000600000000000000" pitchFamily="50" charset="-128"/>
                <a:ea typeface="07ロゴたいぷゴシック7" panose="02000600000000000000" pitchFamily="50" charset="-128"/>
              </a:rPr>
              <a:t>CHECK</a:t>
            </a:r>
            <a:r>
              <a:rPr kumimoji="1" lang="ja-JP" altLang="en-US" sz="1187" dirty="0">
                <a:latin typeface="07ロゴたいぷゴシック7" panose="02000600000000000000" pitchFamily="50" charset="-128"/>
                <a:ea typeface="07ロゴたいぷゴシック7" panose="02000600000000000000" pitchFamily="50" charset="-128"/>
              </a:rPr>
              <a:t>！</a:t>
            </a:r>
            <a:endParaRPr kumimoji="1" lang="en-US" altLang="zh-TW" sz="1187" dirty="0">
              <a:latin typeface="07ロゴたいぷゴシック7" panose="02000600000000000000" pitchFamily="50" charset="-128"/>
              <a:ea typeface="07ロゴたいぷゴシック7" panose="02000600000000000000" pitchFamily="50" charset="-128"/>
            </a:endParaRPr>
          </a:p>
          <a:p>
            <a:endParaRPr kumimoji="1" lang="en-US" altLang="zh-TW" sz="1187" dirty="0">
              <a:latin typeface="07ロゴたいぷゴシック7" panose="02000600000000000000" pitchFamily="50" charset="-128"/>
              <a:ea typeface="07ロゴたいぷゴシック7" panose="02000600000000000000" pitchFamily="50" charset="-128"/>
            </a:endParaRPr>
          </a:p>
          <a:p>
            <a:r>
              <a:rPr kumimoji="1" lang="zh-TW" altLang="en-US" sz="1187" dirty="0">
                <a:latin typeface="07ロゴたいぷゴシック7" panose="02000600000000000000" pitchFamily="50" charset="-128"/>
                <a:ea typeface="07ロゴたいぷゴシック7" panose="02000600000000000000" pitchFamily="50" charset="-128"/>
              </a:rPr>
              <a:t>〒</a:t>
            </a:r>
            <a:r>
              <a:rPr kumimoji="1" lang="en-US" altLang="zh-TW" sz="1187" dirty="0">
                <a:latin typeface="07ロゴたいぷゴシック7" panose="02000600000000000000" pitchFamily="50" charset="-128"/>
                <a:ea typeface="07ロゴたいぷゴシック7" panose="02000600000000000000" pitchFamily="50" charset="-128"/>
              </a:rPr>
              <a:t>029-2203 </a:t>
            </a:r>
            <a:r>
              <a:rPr kumimoji="1" lang="zh-TW" altLang="en-US" sz="1187" dirty="0">
                <a:latin typeface="07ロゴたいぷゴシック7" panose="02000600000000000000" pitchFamily="50" charset="-128"/>
                <a:ea typeface="07ロゴたいぷゴシック7" panose="02000600000000000000" pitchFamily="50" charset="-128"/>
              </a:rPr>
              <a:t>岩手県陸前高田市 竹駒町十日市場</a:t>
            </a:r>
            <a:r>
              <a:rPr kumimoji="1" lang="en-US" altLang="zh-TW" sz="1187" dirty="0">
                <a:latin typeface="07ロゴたいぷゴシック7" panose="02000600000000000000" pitchFamily="50" charset="-128"/>
                <a:ea typeface="07ロゴたいぷゴシック7" panose="02000600000000000000" pitchFamily="50" charset="-128"/>
              </a:rPr>
              <a:t>3-2</a:t>
            </a:r>
          </a:p>
          <a:p>
            <a:r>
              <a:rPr kumimoji="1" lang="en-US" altLang="ja-JP" sz="1187" dirty="0">
                <a:latin typeface="07ロゴたいぷゴシック7" panose="02000600000000000000" pitchFamily="50" charset="-128"/>
                <a:ea typeface="07ロゴたいぷゴシック7" panose="02000600000000000000" pitchFamily="50" charset="-128"/>
              </a:rPr>
              <a:t>TEL Mail URL</a:t>
            </a:r>
            <a:endParaRPr kumimoji="1" lang="ja-JP" altLang="en-US" sz="1187" dirty="0">
              <a:latin typeface="07ロゴたいぷゴシック7" panose="02000600000000000000" pitchFamily="50" charset="-128"/>
              <a:ea typeface="07ロゴたいぷゴシック7" panose="02000600000000000000" pitchFamily="50" charset="-128"/>
            </a:endParaRPr>
          </a:p>
        </p:txBody>
      </p:sp>
      <p:sp>
        <p:nvSpPr>
          <p:cNvPr id="14" name="テキスト ボックス 13">
            <a:extLst>
              <a:ext uri="{FF2B5EF4-FFF2-40B4-BE49-F238E27FC236}">
                <a16:creationId xmlns:a16="http://schemas.microsoft.com/office/drawing/2014/main" id="{6EF932C1-575B-41DC-97F1-B9D19B7167FA}"/>
              </a:ext>
            </a:extLst>
          </p:cNvPr>
          <p:cNvSpPr txBox="1"/>
          <p:nvPr/>
        </p:nvSpPr>
        <p:spPr>
          <a:xfrm>
            <a:off x="360309" y="1767291"/>
            <a:ext cx="6775553" cy="1387688"/>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初回面談</a:t>
            </a:r>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（場合によっては複数回実施します）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まずはあなたの働くにあたって困っていることなどをお伺いいたします。話をすることが苦手な方は事前にメモなどで困っていることをまとめてきていただいても構いません。</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このときにセンターの説明もさせていただきますので、あなたにとってどういう支援がいちばんいいか一緒に考えましょう。</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12" name="矢印: 下 11">
            <a:extLst>
              <a:ext uri="{FF2B5EF4-FFF2-40B4-BE49-F238E27FC236}">
                <a16:creationId xmlns:a16="http://schemas.microsoft.com/office/drawing/2014/main" id="{085AFB24-4095-4E86-8787-26D2DA00EECD}"/>
              </a:ext>
            </a:extLst>
          </p:cNvPr>
          <p:cNvSpPr/>
          <p:nvPr/>
        </p:nvSpPr>
        <p:spPr>
          <a:xfrm>
            <a:off x="3413437" y="1282228"/>
            <a:ext cx="366400" cy="436227"/>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0F5268B7-661B-4ED5-B451-93BFF602BD01}"/>
              </a:ext>
            </a:extLst>
          </p:cNvPr>
          <p:cNvSpPr/>
          <p:nvPr/>
        </p:nvSpPr>
        <p:spPr>
          <a:xfrm>
            <a:off x="5366767" y="3034473"/>
            <a:ext cx="366400" cy="436227"/>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80D7CA2F-E107-4959-9638-04CD867754B5}"/>
              </a:ext>
            </a:extLst>
          </p:cNvPr>
          <p:cNvSpPr/>
          <p:nvPr/>
        </p:nvSpPr>
        <p:spPr>
          <a:xfrm>
            <a:off x="1826508" y="3063590"/>
            <a:ext cx="366400" cy="436227"/>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F269EFA9-A1DE-4FA2-A272-19B1AB664FD0}"/>
              </a:ext>
            </a:extLst>
          </p:cNvPr>
          <p:cNvSpPr txBox="1"/>
          <p:nvPr/>
        </p:nvSpPr>
        <p:spPr>
          <a:xfrm>
            <a:off x="3947885" y="3537676"/>
            <a:ext cx="3207657" cy="1603581"/>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センターではなく、他の機関や団体のほうがより効果的に支援が行える場合は、きちんとご紹介させていただきます。必要に応じて同行いたします。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安定して支援が受けられまで、定期的に様子を聞かせてください。うまくいかない場合はまた一緒に考えましょう。</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18" name="テキスト ボックス 17">
            <a:extLst>
              <a:ext uri="{FF2B5EF4-FFF2-40B4-BE49-F238E27FC236}">
                <a16:creationId xmlns:a16="http://schemas.microsoft.com/office/drawing/2014/main" id="{4EEAFE4A-727B-427D-8E3D-5ED5BD020886}"/>
              </a:ext>
            </a:extLst>
          </p:cNvPr>
          <p:cNvSpPr txBox="1"/>
          <p:nvPr/>
        </p:nvSpPr>
        <p:spPr>
          <a:xfrm>
            <a:off x="360310" y="3531644"/>
            <a:ext cx="3207656" cy="955903"/>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登録～計画作り</a:t>
            </a:r>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センターの利用になった場合は登録をしていただき、支援計画をたてるための相談を開始します。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19" name="矢印: 下 18">
            <a:extLst>
              <a:ext uri="{FF2B5EF4-FFF2-40B4-BE49-F238E27FC236}">
                <a16:creationId xmlns:a16="http://schemas.microsoft.com/office/drawing/2014/main" id="{C3B8968F-38C4-4909-908A-EE54F3F00D56}"/>
              </a:ext>
            </a:extLst>
          </p:cNvPr>
          <p:cNvSpPr/>
          <p:nvPr/>
        </p:nvSpPr>
        <p:spPr>
          <a:xfrm>
            <a:off x="1826508" y="4395486"/>
            <a:ext cx="366400" cy="68279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A23806A-4AB0-478F-956A-EC574735F9DA}"/>
              </a:ext>
            </a:extLst>
          </p:cNvPr>
          <p:cNvSpPr txBox="1"/>
          <p:nvPr/>
        </p:nvSpPr>
        <p:spPr>
          <a:xfrm>
            <a:off x="360310" y="5295258"/>
            <a:ext cx="6775552" cy="1603581"/>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登録～計画作り</a:t>
            </a:r>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センターの利用になった場合は登録をしていただき、支援計画をたてるための相談を開始します。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＜支援メニューはひとそれぞれ＞</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・課題整理・職業適性検査・グループワーク・就労体験・中間的就労・就活支援などを必要に応じて組み合わせて、オーダーメイド型の支援を実施します。</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a:p>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21" name="矢印: 下 20">
            <a:extLst>
              <a:ext uri="{FF2B5EF4-FFF2-40B4-BE49-F238E27FC236}">
                <a16:creationId xmlns:a16="http://schemas.microsoft.com/office/drawing/2014/main" id="{07450FEF-FD7C-4050-AC9B-B6524E1EB0F0}"/>
              </a:ext>
            </a:extLst>
          </p:cNvPr>
          <p:cNvSpPr/>
          <p:nvPr/>
        </p:nvSpPr>
        <p:spPr>
          <a:xfrm>
            <a:off x="3410594" y="6752632"/>
            <a:ext cx="366400" cy="436227"/>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51EBD5B-2525-4369-8F03-DC276C66D544}"/>
              </a:ext>
            </a:extLst>
          </p:cNvPr>
          <p:cNvSpPr txBox="1"/>
          <p:nvPr/>
        </p:nvSpPr>
        <p:spPr>
          <a:xfrm>
            <a:off x="360309" y="7231315"/>
            <a:ext cx="6729982" cy="524118"/>
          </a:xfrm>
          <a:prstGeom prst="rect">
            <a:avLst/>
          </a:prstGeom>
          <a:ln w="28575">
            <a:solidFill>
              <a:schemeClr val="accent6">
                <a:lumMod val="50000"/>
              </a:schemeClr>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少しずつ行動～振り返り</a:t>
            </a:r>
            <a:r>
              <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rPr>
              <a:t>】</a:t>
            </a:r>
            <a:r>
              <a:rPr kumimoji="1" lang="ja-JP" altLang="en-US" sz="1403" dirty="0">
                <a:solidFill>
                  <a:schemeClr val="tx1"/>
                </a:solidFill>
                <a:latin typeface="07ロゴたいぷゴシック7" panose="02000600000000000000" pitchFamily="50" charset="-128"/>
                <a:ea typeface="07ロゴたいぷゴシック7" panose="02000600000000000000" pitchFamily="50" charset="-128"/>
              </a:rPr>
              <a:t>計画にそって少しずつ行動してみます。もちろんやりながら計画変更もあり！まずはスタッフと一緒に一歩踏み出してみましょう。</a:t>
            </a:r>
            <a:endParaRPr kumimoji="1" lang="en-US" altLang="ja-JP" sz="1403" dirty="0">
              <a:solidFill>
                <a:schemeClr val="tx1"/>
              </a:solidFill>
              <a:latin typeface="07ロゴたいぷゴシック7" panose="02000600000000000000" pitchFamily="50" charset="-128"/>
              <a:ea typeface="07ロゴたいぷゴシック7" panose="02000600000000000000" pitchFamily="50" charset="-128"/>
            </a:endParaRPr>
          </a:p>
        </p:txBody>
      </p:sp>
      <p:sp>
        <p:nvSpPr>
          <p:cNvPr id="23" name="テキスト ボックス 22">
            <a:extLst>
              <a:ext uri="{FF2B5EF4-FFF2-40B4-BE49-F238E27FC236}">
                <a16:creationId xmlns:a16="http://schemas.microsoft.com/office/drawing/2014/main" id="{6B669F63-AFFA-439C-8318-90B2AC3A6DD5}"/>
              </a:ext>
            </a:extLst>
          </p:cNvPr>
          <p:cNvSpPr txBox="1"/>
          <p:nvPr/>
        </p:nvSpPr>
        <p:spPr>
          <a:xfrm>
            <a:off x="414846" y="8236861"/>
            <a:ext cx="6729982" cy="308226"/>
          </a:xfrm>
          <a:prstGeom prst="rect">
            <a:avLst/>
          </a:prstGeom>
          <a:solidFill>
            <a:schemeClr val="accent6">
              <a:lumMod val="50000"/>
            </a:schemeClr>
          </a:solidFill>
          <a:ln w="28575">
            <a:no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3" dirty="0">
                <a:solidFill>
                  <a:schemeClr val="bg1"/>
                </a:solidFill>
                <a:latin typeface="07ロゴたいぷゴシック7" panose="02000600000000000000" pitchFamily="50" charset="-128"/>
                <a:ea typeface="07ロゴたいぷゴシック7" panose="02000600000000000000" pitchFamily="50" charset="-128"/>
              </a:rPr>
              <a:t>その人にとっての「はたらく」にむかってステップアップ</a:t>
            </a:r>
            <a:endParaRPr kumimoji="1" lang="en-US" altLang="ja-JP" sz="1403" dirty="0">
              <a:solidFill>
                <a:schemeClr val="bg1"/>
              </a:solidFill>
              <a:latin typeface="07ロゴたいぷゴシック7" panose="02000600000000000000" pitchFamily="50" charset="-128"/>
              <a:ea typeface="07ロゴたいぷゴシック7" panose="02000600000000000000" pitchFamily="50" charset="-128"/>
            </a:endParaRPr>
          </a:p>
        </p:txBody>
      </p:sp>
      <p:sp>
        <p:nvSpPr>
          <p:cNvPr id="24" name="矢印: 下 23">
            <a:extLst>
              <a:ext uri="{FF2B5EF4-FFF2-40B4-BE49-F238E27FC236}">
                <a16:creationId xmlns:a16="http://schemas.microsoft.com/office/drawing/2014/main" id="{3D979BEF-2A13-4603-9291-FF7DDD862B60}"/>
              </a:ext>
            </a:extLst>
          </p:cNvPr>
          <p:cNvSpPr/>
          <p:nvPr/>
        </p:nvSpPr>
        <p:spPr>
          <a:xfrm>
            <a:off x="3410594" y="7759083"/>
            <a:ext cx="366400" cy="436227"/>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8542D978-DA23-4046-B4CA-910160711130}"/>
              </a:ext>
            </a:extLst>
          </p:cNvPr>
          <p:cNvSpPr txBox="1"/>
          <p:nvPr/>
        </p:nvSpPr>
        <p:spPr>
          <a:xfrm>
            <a:off x="4291062" y="8626106"/>
            <a:ext cx="282484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簡単に地図など作っていただけると大変ありがたいです。</a:t>
            </a:r>
            <a:endParaRPr kumimoji="1" lang="en-US" altLang="ja-JP" dirty="0"/>
          </a:p>
          <a:p>
            <a:endParaRPr kumimoji="1" lang="en-US" altLang="ja-JP" dirty="0"/>
          </a:p>
          <a:p>
            <a:endParaRPr kumimoji="1" lang="en-US" altLang="ja-JP" dirty="0"/>
          </a:p>
          <a:p>
            <a:endParaRPr kumimoji="1" lang="ja-JP" altLang="en-US" dirty="0"/>
          </a:p>
        </p:txBody>
      </p:sp>
      <p:pic>
        <p:nvPicPr>
          <p:cNvPr id="1026" name="Picture 2" descr="ããã¯ãã°ã©ã  æ­©ããã®ç»åæ¤ç´¢çµæ">
            <a:extLst>
              <a:ext uri="{FF2B5EF4-FFF2-40B4-BE49-F238E27FC236}">
                <a16:creationId xmlns:a16="http://schemas.microsoft.com/office/drawing/2014/main" id="{3E5C9080-055A-46C2-A419-088A38DFD8A6}"/>
              </a:ext>
            </a:extLst>
          </p:cNvPr>
          <p:cNvPicPr>
            <a:picLocks noChangeAspect="1" noChangeArrowheads="1"/>
          </p:cNvPicPr>
          <p:nvPr/>
        </p:nvPicPr>
        <p:blipFill>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72827" y="4045779"/>
            <a:ext cx="1331912" cy="13319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é¢é£ç»å">
            <a:extLst>
              <a:ext uri="{FF2B5EF4-FFF2-40B4-BE49-F238E27FC236}">
                <a16:creationId xmlns:a16="http://schemas.microsoft.com/office/drawing/2014/main" id="{EE475376-7808-4469-A98C-0A093FC8F671}"/>
              </a:ext>
            </a:extLst>
          </p:cNvPr>
          <p:cNvPicPr>
            <a:picLocks noChangeAspect="1" noChangeArrowheads="1"/>
          </p:cNvPicPr>
          <p:nvPr/>
        </p:nvPicPr>
        <p:blipFill>
          <a:blip r:embed="rId3">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900000">
            <a:off x="6424335" y="6048418"/>
            <a:ext cx="1331912" cy="1331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9857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TotalTime>
  <Words>502</Words>
  <Application>Microsoft Office PowerPoint</Application>
  <PresentationFormat>ユーザー設定</PresentationFormat>
  <Paragraphs>41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07ロゴたいぷゴシック7</vt:lpstr>
      <vt:lpstr>Arial</vt:lpstr>
      <vt:lpstr>Calibri</vt:lpstr>
      <vt:lpstr>Calibri Light</vt:lpstr>
      <vt:lpstr>Office テーマ</vt:lpstr>
      <vt:lpstr>PowerPoint プレゼンテーション</vt:lpstr>
      <vt:lpstr>センターの利用の流れ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Yumi Suzuki</dc:creator>
  <cp:lastModifiedBy>服部 直子</cp:lastModifiedBy>
  <cp:revision>82</cp:revision>
  <cp:lastPrinted>2018-10-02T07:59:33Z</cp:lastPrinted>
  <dcterms:created xsi:type="dcterms:W3CDTF">2017-08-27T04:12:44Z</dcterms:created>
  <dcterms:modified xsi:type="dcterms:W3CDTF">2018-12-06T01:01:03Z</dcterms:modified>
</cp:coreProperties>
</file>